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27"/>
  </p:notesMasterIdLst>
  <p:handoutMasterIdLst>
    <p:handoutMasterId r:id="rId28"/>
  </p:handoutMasterIdLst>
  <p:sldIdLst>
    <p:sldId id="291" r:id="rId8"/>
    <p:sldId id="298" r:id="rId9"/>
    <p:sldId id="336" r:id="rId10"/>
    <p:sldId id="308" r:id="rId11"/>
    <p:sldId id="332" r:id="rId12"/>
    <p:sldId id="301" r:id="rId13"/>
    <p:sldId id="324" r:id="rId14"/>
    <p:sldId id="302" r:id="rId15"/>
    <p:sldId id="337" r:id="rId16"/>
    <p:sldId id="306" r:id="rId17"/>
    <p:sldId id="311" r:id="rId18"/>
    <p:sldId id="343" r:id="rId19"/>
    <p:sldId id="338" r:id="rId20"/>
    <p:sldId id="339" r:id="rId21"/>
    <p:sldId id="340" r:id="rId22"/>
    <p:sldId id="341" r:id="rId23"/>
    <p:sldId id="342" r:id="rId24"/>
    <p:sldId id="279" r:id="rId25"/>
    <p:sldId id="286" r:id="rId26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B"/>
    <a:srgbClr val="13294A"/>
    <a:srgbClr val="007DBA"/>
    <a:srgbClr val="FFFFFF"/>
    <a:srgbClr val="182B2B"/>
    <a:srgbClr val="005783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5" autoAdjust="0"/>
    <p:restoredTop sz="96405"/>
  </p:normalViewPr>
  <p:slideViewPr>
    <p:cSldViewPr snapToGrid="0" snapToObjects="1">
      <p:cViewPr varScale="1">
        <p:scale>
          <a:sx n="171" d="100"/>
          <a:sy n="171" d="100"/>
        </p:scale>
        <p:origin x="3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11/8/24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11/8/24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youtube.com/watch?v=RlhnNbPZC0A" TargetMode="Externa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h/hypothesistesting.asp" TargetMode="Externa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33350" y="2082800"/>
            <a:ext cx="833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Bivariate Analysis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3060700"/>
            <a:ext cx="320010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Friday, 08 November 2024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/>
              <a:t>Chi square test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561C24A-34FE-794E-455F-B52601F66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732146"/>
              </p:ext>
            </p:extLst>
          </p:nvPr>
        </p:nvGraphicFramePr>
        <p:xfrm>
          <a:off x="1836224" y="1194894"/>
          <a:ext cx="5213088" cy="166495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737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76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76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4986">
                <a:tc>
                  <a:txBody>
                    <a:bodyPr/>
                    <a:lstStyle/>
                    <a:p>
                      <a:pPr algn="l" fontAlgn="b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Outcome 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Outcome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498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Group 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24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0,0</a:t>
                      </a:r>
                      <a:endParaRPr lang="en-US" sz="2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24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0,1</a:t>
                      </a:r>
                      <a:endParaRPr lang="en-US" sz="2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986">
                <a:tc>
                  <a:txBody>
                    <a:bodyPr/>
                    <a:lstStyle/>
                    <a:p>
                      <a:pPr algn="l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Group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24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1,0</a:t>
                      </a:r>
                      <a:endParaRPr lang="en-US" sz="2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</a:t>
                      </a:r>
                      <a:r>
                        <a:rPr lang="en-US" sz="2400" b="0" u="none" strike="noStrike" baseline="-25000" dirty="0">
                          <a:solidFill>
                            <a:srgbClr val="000000"/>
                          </a:solidFill>
                          <a:effectLst/>
                        </a:rPr>
                        <a:t>1,1</a:t>
                      </a:r>
                      <a:endParaRPr lang="en-US" sz="2400" b="0" i="0" u="none" strike="noStrike" baseline="-2500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6278F47-2073-FBA9-BE1C-79032E42D22C}"/>
              </a:ext>
            </a:extLst>
          </p:cNvPr>
          <p:cNvSpPr txBox="1"/>
          <p:nvPr/>
        </p:nvSpPr>
        <p:spPr>
          <a:xfrm>
            <a:off x="1652471" y="3257734"/>
            <a:ext cx="6164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is the outcome or response (dependent variable)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is on a discrete (frequency) scale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Discrete scale {0, 1} is either 0 or 1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Example: Gender {0, 1}, where 0 = male, 1 = female</a:t>
            </a:r>
          </a:p>
        </p:txBody>
      </p:sp>
    </p:spTree>
    <p:extLst>
      <p:ext uri="{BB962C8B-B14F-4D97-AF65-F5344CB8AC3E}">
        <p14:creationId xmlns:p14="http://schemas.microsoft.com/office/powerpoint/2010/main" val="157139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Chi square test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12435DC6-AC4A-0B37-1DA3-7B4E656261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843085"/>
              </p:ext>
            </p:extLst>
          </p:nvPr>
        </p:nvGraphicFramePr>
        <p:xfrm>
          <a:off x="1689538" y="1325223"/>
          <a:ext cx="6096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86611933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045966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2634165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Female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751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Group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325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33157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500A98-1050-9E78-29E9-5D344BC8EEF4}"/>
              </a:ext>
            </a:extLst>
          </p:cNvPr>
          <p:cNvSpPr txBox="1"/>
          <p:nvPr/>
        </p:nvSpPr>
        <p:spPr>
          <a:xfrm>
            <a:off x="2103835" y="3108066"/>
            <a:ext cx="4251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has 3 males and 7 females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2 has 5 males and 5 females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P&lt;0.361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statistically significant?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clinically different?</a:t>
            </a:r>
          </a:p>
        </p:txBody>
      </p:sp>
    </p:spTree>
    <p:extLst>
      <p:ext uri="{BB962C8B-B14F-4D97-AF65-F5344CB8AC3E}">
        <p14:creationId xmlns:p14="http://schemas.microsoft.com/office/powerpoint/2010/main" val="1396670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Research question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E3F1D0-1E04-17BA-5A99-E96C8834AB96}"/>
              </a:ext>
            </a:extLst>
          </p:cNvPr>
          <p:cNvSpPr txBox="1"/>
          <p:nvPr/>
        </p:nvSpPr>
        <p:spPr>
          <a:xfrm>
            <a:off x="552653" y="1372005"/>
            <a:ext cx="80484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 patients in Group 1 have higher mean BMI than patients in Group 0?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Do patients in Group 1 have a higher proportion that experienced the outcome than patients in Group 0?</a:t>
            </a:r>
          </a:p>
        </p:txBody>
      </p:sp>
    </p:spTree>
    <p:extLst>
      <p:ext uri="{BB962C8B-B14F-4D97-AF65-F5344CB8AC3E}">
        <p14:creationId xmlns:p14="http://schemas.microsoft.com/office/powerpoint/2010/main" val="1210846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Student t test example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8AC831-AF38-20C1-0C42-B89643DAA442}"/>
              </a:ext>
            </a:extLst>
          </p:cNvPr>
          <p:cNvSpPr txBox="1"/>
          <p:nvPr/>
        </p:nvSpPr>
        <p:spPr>
          <a:xfrm>
            <a:off x="333982" y="1054920"/>
            <a:ext cx="8083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Do patients in Group 1 have higher mean BMI than patients in Group 0?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D0F1C-C1DF-0A27-5ECF-C25B051456A2}"/>
              </a:ext>
            </a:extLst>
          </p:cNvPr>
          <p:cNvSpPr txBox="1"/>
          <p:nvPr/>
        </p:nvSpPr>
        <p:spPr>
          <a:xfrm>
            <a:off x="778213" y="1500123"/>
            <a:ext cx="6434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H0: There is no difference in average BMI between groups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HA: There is a difference in the average BMI between groups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2748F59-CF70-3AB3-1113-57A8BFF5A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3377423"/>
              </p:ext>
            </p:extLst>
          </p:nvPr>
        </p:nvGraphicFramePr>
        <p:xfrm>
          <a:off x="2222769" y="2359671"/>
          <a:ext cx="4064000" cy="132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36376216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616232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BMI (kg/m^2), mean (SD)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276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Group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31.8 (8.4)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161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32.3 (7.2)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73940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943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Student t test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EF82C8-0C6B-5577-9DA3-09DB1C369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636" y="1108954"/>
            <a:ext cx="3087678" cy="34832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010A3D-B88F-7679-565C-7417E311A01A}"/>
              </a:ext>
            </a:extLst>
          </p:cNvPr>
          <p:cNvSpPr txBox="1"/>
          <p:nvPr/>
        </p:nvSpPr>
        <p:spPr>
          <a:xfrm>
            <a:off x="6449417" y="4650527"/>
            <a:ext cx="1778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E1C462-45A8-6665-6D98-FA15B875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1949930"/>
            <a:ext cx="5352689" cy="13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50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Chi square test example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038F6-7398-8BD2-813A-6025580A5C3E}"/>
              </a:ext>
            </a:extLst>
          </p:cNvPr>
          <p:cNvSpPr txBox="1"/>
          <p:nvPr/>
        </p:nvSpPr>
        <p:spPr>
          <a:xfrm>
            <a:off x="424774" y="987756"/>
            <a:ext cx="8239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Do patients in Group 1 have a higher proportion that experienced the outcome than patients in Group 0?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950A74-59B4-8523-B8D1-ED0CA3E2D90B}"/>
              </a:ext>
            </a:extLst>
          </p:cNvPr>
          <p:cNvSpPr txBox="1"/>
          <p:nvPr/>
        </p:nvSpPr>
        <p:spPr>
          <a:xfrm>
            <a:off x="1003596" y="1736230"/>
            <a:ext cx="62805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H0: There is no difference in number of HD between groups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HA: There is a difference in number of HD between groups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F1D9227-6138-B549-910F-1C47E12D5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558830"/>
              </p:ext>
            </p:extLst>
          </p:nvPr>
        </p:nvGraphicFramePr>
        <p:xfrm>
          <a:off x="1634247" y="2692805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3302390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8642687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630057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 dose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 Dose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2438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Group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113 (26.7%)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311 (73.3%)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83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155 45.1%)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189 (54.9%)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0455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99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Chi square test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CCB80-3ADE-E8AB-6F8F-EDAB58EF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903939"/>
            <a:ext cx="5096178" cy="40514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4CCACD-72C1-A601-7CE6-CDC125C28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322" y="968789"/>
            <a:ext cx="2895958" cy="3544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B795BC-E7A9-5AC4-6F9C-10F43C3FF16A}"/>
              </a:ext>
            </a:extLst>
          </p:cNvPr>
          <p:cNvSpPr txBox="1"/>
          <p:nvPr/>
        </p:nvSpPr>
        <p:spPr>
          <a:xfrm>
            <a:off x="6066796" y="4586010"/>
            <a:ext cx="232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Type: 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CrossTable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22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Statistical versus clinical significance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98952D-FD73-C8CE-E323-A8078E512158}"/>
              </a:ext>
            </a:extLst>
          </p:cNvPr>
          <p:cNvSpPr txBox="1"/>
          <p:nvPr/>
        </p:nvSpPr>
        <p:spPr>
          <a:xfrm>
            <a:off x="350196" y="1175327"/>
            <a:ext cx="787940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Statistical significance only tells you whether there is a mathematical difference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Clinical significance is determined by the minimal clinically important difference (MCID)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Statistical significance ≠ Clinical significance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First, need to establish statistical significance prior to claims about MCID</a:t>
            </a:r>
          </a:p>
        </p:txBody>
      </p:sp>
    </p:spTree>
    <p:extLst>
      <p:ext uri="{BB962C8B-B14F-4D97-AF65-F5344CB8AC3E}">
        <p14:creationId xmlns:p14="http://schemas.microsoft.com/office/powerpoint/2010/main" val="2090153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LINKS AND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1" y="1416303"/>
            <a:ext cx="439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Conducting t tests in 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5642183-613E-4EEC-947A-6B2E403FC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76" b="97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" y="188158"/>
            <a:ext cx="8768014" cy="608855"/>
          </a:xfrm>
        </p:spPr>
        <p:txBody>
          <a:bodyPr/>
          <a:lstStyle/>
          <a:p>
            <a:r>
              <a:rPr lang="en-US" dirty="0">
                <a:latin typeface="+mj-lt"/>
              </a:rPr>
              <a:t>Questions</a:t>
            </a:r>
          </a:p>
        </p:txBody>
      </p:sp>
      <p:pic>
        <p:nvPicPr>
          <p:cNvPr id="7" name="Picture Placeholder 3"/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4" b="20860"/>
          <a:stretch/>
        </p:blipFill>
        <p:spPr>
          <a:xfrm>
            <a:off x="274321" y="985478"/>
            <a:ext cx="8607993" cy="3217406"/>
          </a:xfrm>
        </p:spPr>
      </p:pic>
    </p:spTree>
    <p:extLst>
      <p:ext uri="{BB962C8B-B14F-4D97-AF65-F5344CB8AC3E}">
        <p14:creationId xmlns:p14="http://schemas.microsoft.com/office/powerpoint/2010/main" val="216696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3307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Introduction to 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Simple bivariate analysis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</a:rPr>
              <a:t>Examples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</a:rPr>
              <a:t>Outline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6AAF9B4-F4FB-442B-835F-95FD37F9DF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85" b="148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344654-4C7E-0408-39E5-4E141FAA1923}"/>
              </a:ext>
            </a:extLst>
          </p:cNvPr>
          <p:cNvSpPr txBox="1"/>
          <p:nvPr/>
        </p:nvSpPr>
        <p:spPr>
          <a:xfrm>
            <a:off x="304800" y="1158508"/>
            <a:ext cx="68961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Student t test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Chi square test</a:t>
            </a:r>
          </a:p>
          <a:p>
            <a:r>
              <a:rPr lang="en-US" sz="2000" dirty="0">
                <a:solidFill>
                  <a:schemeClr val="bg1"/>
                </a:solidFill>
              </a:rPr>
              <a:t>Statistical significance versus Clinical significance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016C92CA-00CD-0C40-E9FD-466EDCA923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80020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basics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307773" y="1158022"/>
            <a:ext cx="866775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Student t test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square test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Statistical significance versus Clinical significance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p-value is the probability of obtaining results at least as extreme as the observed results of a statistical 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hypothesis test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assuming that the null hypothesis is correct</a:t>
            </a:r>
          </a:p>
        </p:txBody>
      </p:sp>
    </p:spTree>
    <p:extLst>
      <p:ext uri="{BB962C8B-B14F-4D97-AF65-F5344CB8AC3E}">
        <p14:creationId xmlns:p14="http://schemas.microsoft.com/office/powerpoint/2010/main" val="407426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57D363-2CF8-C640-129B-263392CD7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498" y="935180"/>
            <a:ext cx="7246836" cy="26521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0B9DF5-F106-DA2A-12F0-D7A9E5AF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498" y="3587335"/>
            <a:ext cx="3301059" cy="136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10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627B16-13D5-4D88-1D8A-3C79C89785E6}"/>
              </a:ext>
            </a:extLst>
          </p:cNvPr>
          <p:cNvSpPr txBox="1"/>
          <p:nvPr/>
        </p:nvSpPr>
        <p:spPr>
          <a:xfrm>
            <a:off x="6176781" y="1348353"/>
            <a:ext cx="47273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58623-74B8-A34C-B7B0-CFB7BF7F0EE4}"/>
              </a:ext>
            </a:extLst>
          </p:cNvPr>
          <p:cNvSpPr txBox="1"/>
          <p:nvPr/>
        </p:nvSpPr>
        <p:spPr>
          <a:xfrm>
            <a:off x="918171" y="1349261"/>
            <a:ext cx="631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F37F5-59B7-9DBA-2AA5-4162409C7B68}"/>
              </a:ext>
            </a:extLst>
          </p:cNvPr>
          <p:cNvSpPr txBox="1"/>
          <p:nvPr/>
        </p:nvSpPr>
        <p:spPr>
          <a:xfrm>
            <a:off x="2132000" y="1349260"/>
            <a:ext cx="63128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294D4B-CB91-7C92-52D3-6BABC255EDDE}"/>
              </a:ext>
            </a:extLst>
          </p:cNvPr>
          <p:cNvSpPr txBox="1"/>
          <p:nvPr/>
        </p:nvSpPr>
        <p:spPr>
          <a:xfrm>
            <a:off x="6886730" y="1902140"/>
            <a:ext cx="18811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= Outcome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Group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400" baseline="-25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Glucose</a:t>
            </a:r>
          </a:p>
          <a:p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Dependent variable: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</a:p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Independent variables: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Gender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A20B91-9DFA-23FC-1F68-D0137787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75" y="1673472"/>
            <a:ext cx="6452682" cy="247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Table 1 – Demographic information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060752E-A674-A15C-14D7-000465A0C4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784253"/>
              </p:ext>
            </p:extLst>
          </p:nvPr>
        </p:nvGraphicFramePr>
        <p:xfrm>
          <a:off x="990984" y="1601906"/>
          <a:ext cx="6804113" cy="24059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85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72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7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6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72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3256">
                <a:tc gridSpan="5">
                  <a:txBody>
                    <a:bodyPr/>
                    <a:lstStyle/>
                    <a:p>
                      <a:pPr algn="l" fontAlgn="ctr"/>
                      <a:r>
                        <a:rPr lang="en-US" sz="1400" b="1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Table 1. Group demographics.</a:t>
                      </a:r>
                      <a:r>
                        <a:rPr lang="sk-SK" sz="1400" b="1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 </a:t>
                      </a:r>
                      <a:endParaRPr lang="sk-SK" sz="1400" b="1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67" marR="10567" marT="1056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67" marR="10567" marT="10567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20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0567" marR="10567" marT="10567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Variable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Group 0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Group 1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test statistic (df)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p-value</a:t>
                      </a:r>
                      <a:endParaRPr lang="en-US" sz="1400" b="0" i="0" u="none" strike="noStrike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71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Age</a:t>
                      </a:r>
                      <a:r>
                        <a:rPr lang="en-US" sz="1400" u="none" strike="noStrike" baseline="0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(years)</a:t>
                      </a:r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, mean (SD)</a:t>
                      </a:r>
                      <a:endParaRPr lang="en-US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27.7 (8.9)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40.1 (11.2)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-77.207 (769.75)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&lt;0.001</a:t>
                      </a:r>
                      <a:endParaRPr lang="nb-NO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25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Glucose (mg/dL), mean (SD)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116.9 (31.3)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125.9 (32.2)</a:t>
                      </a:r>
                      <a:endParaRPr lang="mr-IN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 -104.39 (767.37)</a:t>
                      </a:r>
                      <a:endParaRPr lang="is-IS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400" u="none" strike="noStrike" dirty="0">
                          <a:solidFill>
                            <a:srgbClr val="002060"/>
                          </a:solidFill>
                          <a:effectLst/>
                          <a:latin typeface="Arial" charset="0"/>
                          <a:ea typeface="Arial" charset="0"/>
                          <a:cs typeface="Arial" charset="0"/>
                        </a:rPr>
                        <a:t>&lt;0.001</a:t>
                      </a:r>
                      <a:endParaRPr lang="nb-NO" sz="1400" b="0" i="0" u="none" strike="noStrike" dirty="0">
                        <a:solidFill>
                          <a:srgbClr val="002060"/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7438" marR="7438" marT="743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0761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Student t test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0D12CCC-3753-805E-E959-B161C221C0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10263"/>
              </p:ext>
            </p:extLst>
          </p:nvPr>
        </p:nvGraphicFramePr>
        <p:xfrm>
          <a:off x="2882669" y="1451546"/>
          <a:ext cx="3126434" cy="120888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5632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32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789">
                <a:tc>
                  <a:txBody>
                    <a:bodyPr/>
                    <a:lstStyle/>
                    <a:p>
                      <a:pPr algn="ctr" fontAlgn="b"/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Outcome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Group 0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n-US" sz="2000" b="0" u="none" strike="noStrike" baseline="-25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2000" b="0" i="0" u="none" strike="noStrike" baseline="-250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0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Group 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n-US" sz="2000" b="0" u="none" strike="noStrike" baseline="-250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2000" b="0" i="0" u="none" strike="noStrike" baseline="-25000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36671" marR="36671" marT="36671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FD9596-29EF-F5C0-0460-CA21D499D2B6}"/>
              </a:ext>
            </a:extLst>
          </p:cNvPr>
          <p:cNvSpPr txBox="1"/>
          <p:nvPr/>
        </p:nvSpPr>
        <p:spPr>
          <a:xfrm>
            <a:off x="747463" y="3227303"/>
            <a:ext cx="7396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is the outcome or response (dependent variable)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is on a continuous or interval scale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scale {0: 10} include all values between 0 and 10 such that: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1.0, 1.2, 1.5, 1.7, 2.0, 3.3, … , 10.0</a:t>
            </a:r>
          </a:p>
        </p:txBody>
      </p:sp>
    </p:spTree>
    <p:extLst>
      <p:ext uri="{BB962C8B-B14F-4D97-AF65-F5344CB8AC3E}">
        <p14:creationId xmlns:p14="http://schemas.microsoft.com/office/powerpoint/2010/main" val="178775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Student t test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474A14-0F35-03F9-6560-F8C5F7C8D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953912"/>
              </p:ext>
            </p:extLst>
          </p:nvPr>
        </p:nvGraphicFramePr>
        <p:xfrm>
          <a:off x="2215010" y="1468589"/>
          <a:ext cx="4064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8230424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808745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Groups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Age (years), 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5899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Group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27.7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99272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Group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40.1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0723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340F7C9-6B72-ACE2-347B-9E063783A003}"/>
              </a:ext>
            </a:extLst>
          </p:cNvPr>
          <p:cNvSpPr txBox="1"/>
          <p:nvPr/>
        </p:nvSpPr>
        <p:spPr>
          <a:xfrm>
            <a:off x="2558217" y="3123542"/>
            <a:ext cx="51525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0 mean age = 27.7 years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 1 mean age = 40.1 years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P-value &lt;0.001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statistically significant?</a:t>
            </a: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this clinically significant?</a:t>
            </a:r>
          </a:p>
        </p:txBody>
      </p:sp>
    </p:spTree>
    <p:extLst>
      <p:ext uri="{BB962C8B-B14F-4D97-AF65-F5344CB8AC3E}">
        <p14:creationId xmlns:p14="http://schemas.microsoft.com/office/powerpoint/2010/main" val="3338722125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4267</TotalTime>
  <Words>620</Words>
  <Application>Microsoft Macintosh PowerPoint</Application>
  <PresentationFormat>On-screen Show (16:9)</PresentationFormat>
  <Paragraphs>141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Calibri</vt:lpstr>
      <vt:lpstr>Calibri</vt:lpstr>
      <vt:lpstr>Courier New</vt:lpstr>
      <vt:lpstr>Segoe UI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The basics</vt:lpstr>
      <vt:lpstr>The basics</vt:lpstr>
      <vt:lpstr>data</vt:lpstr>
      <vt:lpstr>data</vt:lpstr>
      <vt:lpstr>Table 1 – Demographic information</vt:lpstr>
      <vt:lpstr>Student t test</vt:lpstr>
      <vt:lpstr>Student t test</vt:lpstr>
      <vt:lpstr>Chi square test</vt:lpstr>
      <vt:lpstr>Chi square test</vt:lpstr>
      <vt:lpstr>Research question</vt:lpstr>
      <vt:lpstr>Student t test example</vt:lpstr>
      <vt:lpstr>Student t test example</vt:lpstr>
      <vt:lpstr>Chi square test example</vt:lpstr>
      <vt:lpstr>Chi square test example</vt:lpstr>
      <vt:lpstr>Statistical versus clinical significance</vt:lpstr>
      <vt:lpstr>LINKS AND RESOURCES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332</cp:revision>
  <cp:lastPrinted>2015-03-25T16:12:35Z</cp:lastPrinted>
  <dcterms:created xsi:type="dcterms:W3CDTF">2016-05-16T17:59:33Z</dcterms:created>
  <dcterms:modified xsi:type="dcterms:W3CDTF">2024-11-08T15:07:22Z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